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12C1EDA-D2C3-44DE-80E4-ECC0F3787EF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6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E6D0A-1742-49B4-8659-C77748CC8803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509C3-666E-4B52-9603-DFB38F28562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615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727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6141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3746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299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53744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8102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1251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38221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255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5307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514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4291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6859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434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910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1980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458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hr-HR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44C22-DA70-446F-AF39-053EF2732BFA}" type="datetimeFigureOut">
              <a:rPr lang="hr-HR" smtClean="0"/>
              <a:t>22.1.2026.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EEC32-D6EC-489B-8069-0FDAEC8BF12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7145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1DC1-7103-7A45-2455-44ABC5057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110" y="1892598"/>
            <a:ext cx="6333008" cy="3072804"/>
          </a:xfrm>
          <a:ln w="38100">
            <a:solidFill>
              <a:schemeClr val="tx1"/>
            </a:solidFill>
          </a:ln>
        </p:spPr>
        <p:txBody>
          <a:bodyPr>
            <a:normAutofit fontScale="90000"/>
            <a:scene3d>
              <a:camera prst="orthographicFront"/>
              <a:lightRig rig="threePt" dir="t"/>
            </a:scene3d>
            <a:sp3d>
              <a:bevelT w="0" h="69850"/>
              <a:bevelB w="31750"/>
            </a:sp3d>
          </a:bodyPr>
          <a:lstStyle/>
          <a:p>
            <a:pPr algn="ctr"/>
            <a:r>
              <a:rPr lang="hr-HR" sz="6000" b="1" cap="none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FTTH/GPON </a:t>
            </a:r>
            <a:br>
              <a:rPr lang="hr-HR" sz="6000" b="1" cap="none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hr-HR" sz="6000" b="1" cap="none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Simulator</a:t>
            </a:r>
            <a:br>
              <a:rPr lang="hr-HR" sz="6000" b="1" cap="none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br>
              <a:rPr lang="hr-HR" sz="6000" b="1" cap="none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hr-HR" sz="2400" b="1" dirty="0">
                <a:latin typeface="+mn-lt"/>
                <a:ea typeface="+mn-ea"/>
                <a:cs typeface="+mn-cs"/>
              </a:rPr>
              <a:t>Strukture Podataka</a:t>
            </a:r>
            <a:br>
              <a:rPr lang="hr-HR" sz="2400" b="1" dirty="0">
                <a:latin typeface="+mn-lt"/>
                <a:ea typeface="+mn-ea"/>
                <a:cs typeface="+mn-cs"/>
              </a:rPr>
            </a:br>
            <a:r>
              <a:rPr lang="hr-HR" sz="2400" b="1" dirty="0">
                <a:latin typeface="+mn-lt"/>
                <a:ea typeface="+mn-ea"/>
                <a:cs typeface="+mn-cs"/>
              </a:rPr>
              <a:t>Projekt</a:t>
            </a:r>
            <a:endParaRPr lang="hr-HR" sz="20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2BC53-5A14-4DFC-1215-8BB2B93CF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0501" y="494173"/>
            <a:ext cx="4886223" cy="1140644"/>
          </a:xfrm>
        </p:spPr>
        <p:txBody>
          <a:bodyPr/>
          <a:lstStyle/>
          <a:p>
            <a:pPr algn="ctr"/>
            <a:r>
              <a:rPr lang="hr-HR" dirty="0">
                <a:solidFill>
                  <a:schemeClr val="tx1"/>
                </a:solidFill>
                <a:cs typeface="Times New Roman" panose="02020603050405020304" pitchFamily="18" charset="0"/>
              </a:rPr>
              <a:t>Fakultet elektrotehnike, strojarstva i brodogradnje</a:t>
            </a:r>
          </a:p>
          <a:p>
            <a:pPr algn="ctr"/>
            <a:r>
              <a:rPr lang="hr-HR" dirty="0">
                <a:solidFill>
                  <a:schemeClr val="tx1"/>
                </a:solidFill>
                <a:cs typeface="Times New Roman" panose="02020603050405020304" pitchFamily="18" charset="0"/>
              </a:rPr>
              <a:t>Split, 22. siječnja 2026.</a:t>
            </a:r>
            <a:endParaRPr lang="en-GB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hr-HR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0C4B01-EFCC-527E-2710-61231E3C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5E47F-8C7F-E9F8-5687-C51F7C364B5A}"/>
              </a:ext>
            </a:extLst>
          </p:cNvPr>
          <p:cNvSpPr txBox="1"/>
          <p:nvPr/>
        </p:nvSpPr>
        <p:spPr>
          <a:xfrm>
            <a:off x="5228411" y="5994495"/>
            <a:ext cx="173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Gabriel Perković</a:t>
            </a:r>
          </a:p>
        </p:txBody>
      </p:sp>
      <p:sp>
        <p:nvSpPr>
          <p:cNvPr id="12" name="AutoShape 2" descr="Stvorena slika">
            <a:extLst>
              <a:ext uri="{FF2B5EF4-FFF2-40B4-BE49-F238E27FC236}">
                <a16:creationId xmlns:a16="http://schemas.microsoft.com/office/drawing/2014/main" id="{743343A7-DAB9-0C79-562E-4113AA735A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86103" y="413692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sp>
        <p:nvSpPr>
          <p:cNvPr id="13" name="AutoShape 4" descr="Stvorena slika">
            <a:extLst>
              <a:ext uri="{FF2B5EF4-FFF2-40B4-BE49-F238E27FC236}">
                <a16:creationId xmlns:a16="http://schemas.microsoft.com/office/drawing/2014/main" id="{8E3E92CE-FC5E-4732-7F7F-7BE995E593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401594-AF86-8B0E-2B13-8E6A26377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0" y="3198763"/>
            <a:ext cx="631006" cy="6981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6061FB-DD85-D655-D9CE-09C617A5C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29" y="2520828"/>
            <a:ext cx="1988471" cy="2121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67F017-F17A-1AAB-0BBA-62D6B81CE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517" y="3265892"/>
            <a:ext cx="631006" cy="6310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503CB9-FDAC-D8BE-3FAC-DAE52EC3E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739" y="3058568"/>
            <a:ext cx="1045651" cy="10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78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FEA6F-A3ED-6CFA-3468-72692BC44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2252" y="1579763"/>
            <a:ext cx="8829634" cy="55383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Račun ukupnih optičkih gubitaka uzimajući u obzir udaljenost, konektore, </a:t>
            </a:r>
            <a:r>
              <a:rPr lang="hr-HR" dirty="0" err="1"/>
              <a:t>spliceove</a:t>
            </a:r>
            <a:r>
              <a:rPr lang="hr-HR" dirty="0"/>
              <a:t> i </a:t>
            </a:r>
            <a:r>
              <a:rPr lang="hr-HR" dirty="0" err="1"/>
              <a:t>splittere</a:t>
            </a:r>
            <a:r>
              <a:rPr lang="hr-HR" dirty="0"/>
              <a:t>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D4A618-BE9E-59D1-6B7E-6947EB69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7" t="32075" r="63452" b="20197"/>
          <a:stretch>
            <a:fillRect/>
          </a:stretch>
        </p:blipFill>
        <p:spPr>
          <a:xfrm>
            <a:off x="3615227" y="2449573"/>
            <a:ext cx="4961546" cy="3965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32D4B3-4858-0656-84B7-A8E15E725702}"/>
              </a:ext>
            </a:extLst>
          </p:cNvPr>
          <p:cNvSpPr txBox="1"/>
          <p:nvPr/>
        </p:nvSpPr>
        <p:spPr>
          <a:xfrm>
            <a:off x="2450576" y="235106"/>
            <a:ext cx="7286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atin typeface="+mj-lt"/>
              </a:rPr>
              <a:t>MODEL OPTIČKIH GUBITAKA </a:t>
            </a:r>
            <a:r>
              <a:rPr lang="hr-HR" sz="3600" dirty="0">
                <a:latin typeface="+mj-lt"/>
              </a:rPr>
              <a:t>– </a:t>
            </a:r>
            <a:r>
              <a:rPr lang="hr-HR" sz="3600" dirty="0" err="1">
                <a:latin typeface="+mj-lt"/>
              </a:rPr>
              <a:t>splitter_loss_db</a:t>
            </a:r>
            <a:r>
              <a:rPr lang="hr-HR" sz="3600" dirty="0">
                <a:latin typeface="+mj-lt"/>
              </a:rPr>
              <a:t> i </a:t>
            </a:r>
            <a:r>
              <a:rPr lang="hr-HR" sz="3600" dirty="0" err="1">
                <a:latin typeface="+mj-lt"/>
              </a:rPr>
              <a:t>node_link_loss_db</a:t>
            </a:r>
            <a:endParaRPr lang="hr-HR" sz="3600" dirty="0">
              <a:latin typeface="+mj-lt"/>
            </a:endParaRP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8A04B8-F042-D7C6-F98B-5A13CC570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0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7C21B-EE3F-AD87-AD74-C9A541A52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3" y="1682227"/>
            <a:ext cx="9904505" cy="5703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Čita topologiju iz datoteke, koristi </a:t>
            </a:r>
            <a:r>
              <a:rPr lang="hr-HR" dirty="0" err="1"/>
              <a:t>indentaciju</a:t>
            </a:r>
            <a:r>
              <a:rPr lang="hr-HR" dirty="0"/>
              <a:t> za određivanje dubine i gradi hijerarhijsko stablo mreže.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5A499-D4F7-21E8-72F9-848DE432D187}"/>
              </a:ext>
            </a:extLst>
          </p:cNvPr>
          <p:cNvSpPr txBox="1"/>
          <p:nvPr/>
        </p:nvSpPr>
        <p:spPr>
          <a:xfrm>
            <a:off x="2080416" y="159657"/>
            <a:ext cx="802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atin typeface="+mj-lt"/>
              </a:rPr>
              <a:t>UČITAVANJE TOPOLOGIJE IZ DATOTEKE </a:t>
            </a:r>
            <a:r>
              <a:rPr lang="hr-HR" sz="3600" dirty="0">
                <a:latin typeface="+mj-lt"/>
              </a:rPr>
              <a:t>– </a:t>
            </a:r>
            <a:r>
              <a:rPr lang="hr-HR" sz="3600" dirty="0" err="1">
                <a:latin typeface="+mj-lt"/>
              </a:rPr>
              <a:t>read_topology</a:t>
            </a:r>
            <a:endParaRPr lang="hr-HR" sz="3600" dirty="0">
              <a:latin typeface="+mj-lt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F944CC-BB13-66B3-C84F-388F4AB6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" t="13527" r="63452" b="19159"/>
          <a:stretch>
            <a:fillRect/>
          </a:stretch>
        </p:blipFill>
        <p:spPr>
          <a:xfrm>
            <a:off x="6276325" y="2252549"/>
            <a:ext cx="3882661" cy="4439941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E502C9-9085-49D2-1391-F6541EA8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29B7BA5-F398-D84A-6F8C-1BF4A1AB7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291" t="14391" r="41694" b="7130"/>
          <a:stretch>
            <a:fillRect/>
          </a:stretch>
        </p:blipFill>
        <p:spPr>
          <a:xfrm>
            <a:off x="1560185" y="2252548"/>
            <a:ext cx="3882661" cy="44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F2D6A-8F18-D88F-976E-63250FB6C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1525" y="993397"/>
            <a:ext cx="9904505" cy="11406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Rekurzivno obilazi stablo, računa RX snagu i marginu, određuje status ONT-a te zapisuje rezultate u CSV datoteke.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E3A4F-90EF-99F9-8393-A096CA6E0887}"/>
              </a:ext>
            </a:extLst>
          </p:cNvPr>
          <p:cNvSpPr txBox="1"/>
          <p:nvPr/>
        </p:nvSpPr>
        <p:spPr>
          <a:xfrm>
            <a:off x="1212789" y="309281"/>
            <a:ext cx="976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atin typeface="+mj-lt"/>
              </a:rPr>
              <a:t>REKURZIVNI PRORAČUN </a:t>
            </a:r>
            <a:r>
              <a:rPr lang="hr-HR" sz="3600" dirty="0">
                <a:latin typeface="+mj-lt"/>
              </a:rPr>
              <a:t>– </a:t>
            </a:r>
            <a:r>
              <a:rPr lang="hr-HR" sz="3600" dirty="0" err="1">
                <a:latin typeface="+mj-lt"/>
              </a:rPr>
              <a:t>walk_and_compute</a:t>
            </a:r>
            <a:endParaRPr lang="hr-HR" sz="3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0DCEB-DCC8-BC2D-6306-13EBABB7C9DE}"/>
              </a:ext>
            </a:extLst>
          </p:cNvPr>
          <p:cNvSpPr txBox="1"/>
          <p:nvPr/>
        </p:nvSpPr>
        <p:spPr>
          <a:xfrm>
            <a:off x="810268" y="1761130"/>
            <a:ext cx="289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KLJUČNI DIJELOVI FUNKCIJE: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7B063B3-D255-74F7-791E-3E226A7D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5" t="23479" r="68453" b="28243"/>
          <a:stretch>
            <a:fillRect/>
          </a:stretch>
        </p:blipFill>
        <p:spPr>
          <a:xfrm>
            <a:off x="1071525" y="2721100"/>
            <a:ext cx="3918857" cy="3840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0CCC1F-5A64-D01E-9162-1057D14A6663}"/>
              </a:ext>
            </a:extLst>
          </p:cNvPr>
          <p:cNvSpPr txBox="1"/>
          <p:nvPr/>
        </p:nvSpPr>
        <p:spPr>
          <a:xfrm>
            <a:off x="1518796" y="2195783"/>
            <a:ext cx="302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dirty="0"/>
              <a:t>Nasljeđivanje TX i </a:t>
            </a:r>
            <a:r>
              <a:rPr lang="hr-HR" b="1" dirty="0" err="1"/>
              <a:t>Rxmin</a:t>
            </a:r>
            <a:r>
              <a:rPr lang="hr-HR" b="1" dirty="0"/>
              <a:t>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778754-67F4-08D4-AAC4-0568CF01B5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7" t="51723" r="44048" b="21377"/>
          <a:stretch>
            <a:fillRect/>
          </a:stretch>
        </p:blipFill>
        <p:spPr>
          <a:xfrm>
            <a:off x="5188799" y="3183353"/>
            <a:ext cx="6674069" cy="2060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CBC0F4-2608-DB10-BFB5-6B83B586129A}"/>
              </a:ext>
            </a:extLst>
          </p:cNvPr>
          <p:cNvSpPr txBox="1"/>
          <p:nvPr/>
        </p:nvSpPr>
        <p:spPr>
          <a:xfrm>
            <a:off x="6566404" y="2195783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1" dirty="0"/>
              <a:t>Akumulacija gubitaka i udaljenosti, propagacija kvara</a:t>
            </a:r>
            <a:endParaRPr lang="hr-HR" b="1" dirty="0"/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4C682D-D439-12F3-AD58-1E451259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19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FA922-8647-48A1-441E-4C2EF6D0A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3943" y="1283036"/>
            <a:ext cx="4234531" cy="4552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/>
              <a:t>Izgradnja putanje (OLT/SPLITTER/ONT)</a:t>
            </a:r>
            <a:endParaRPr lang="hr-HR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B7F2C8-FF99-5C55-7590-43ED65BA2E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" t="26654" r="53809" b="25068"/>
          <a:stretch>
            <a:fillRect/>
          </a:stretch>
        </p:blipFill>
        <p:spPr>
          <a:xfrm>
            <a:off x="908860" y="2051637"/>
            <a:ext cx="5547694" cy="352332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4380B4-AF14-9A6F-2BF9-FFA9B66302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1" t="11833" r="65120" b="6857"/>
          <a:stretch>
            <a:fillRect/>
          </a:stretch>
        </p:blipFill>
        <p:spPr>
          <a:xfrm>
            <a:off x="7174633" y="1283036"/>
            <a:ext cx="3720810" cy="5214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07176-58E5-5969-A50B-8C4272CD3D4D}"/>
              </a:ext>
            </a:extLst>
          </p:cNvPr>
          <p:cNvSpPr txBox="1"/>
          <p:nvPr/>
        </p:nvSpPr>
        <p:spPr>
          <a:xfrm>
            <a:off x="7600880" y="360400"/>
            <a:ext cx="286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dirty="0"/>
              <a:t>ONT slučaj: RX, </a:t>
            </a:r>
            <a:r>
              <a:rPr lang="hr-HR" b="1" dirty="0" err="1"/>
              <a:t>margin</a:t>
            </a:r>
            <a:r>
              <a:rPr lang="hr-HR" b="1" dirty="0"/>
              <a:t>, status i zapis u CSV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112DFD8-CD13-A11C-18F5-62CB453A3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48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6401B71-3E62-51E6-CEF8-D5E1A4CE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FD884-B566-3F1C-0F62-229EEB0D0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41832" y="543555"/>
            <a:ext cx="4908335" cy="78379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dirty="0"/>
              <a:t>Rekurzivni obilazak djece i spajanje statistike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dirty="0"/>
              <a:t>Spremanje agregirane statistike za </a:t>
            </a:r>
            <a:r>
              <a:rPr lang="hr-HR" b="1" dirty="0" err="1"/>
              <a:t>splitter</a:t>
            </a:r>
            <a:r>
              <a:rPr lang="hr-HR" b="1" dirty="0"/>
              <a:t> </a:t>
            </a: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28721C-AEAB-7F71-657B-ACA2B5A3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7" t="17618" r="28266" b="10734"/>
          <a:stretch>
            <a:fillRect/>
          </a:stretch>
        </p:blipFill>
        <p:spPr>
          <a:xfrm>
            <a:off x="1929579" y="1701569"/>
            <a:ext cx="8332839" cy="49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7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7C45-EC64-7E47-4D22-FDF6B336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524" y="144132"/>
            <a:ext cx="6192952" cy="625419"/>
          </a:xfrm>
        </p:spPr>
        <p:txBody>
          <a:bodyPr>
            <a:normAutofit fontScale="90000"/>
          </a:bodyPr>
          <a:lstStyle/>
          <a:p>
            <a:r>
              <a:rPr lang="hr-HR" b="1" dirty="0"/>
              <a:t>Izvršavanje programa - MAIN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B202C9-6379-51C6-8921-12B61407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8" t="13547" r="48691" b="14781"/>
          <a:stretch>
            <a:fillRect/>
          </a:stretch>
        </p:blipFill>
        <p:spPr>
          <a:xfrm>
            <a:off x="1509486" y="959015"/>
            <a:ext cx="3838659" cy="318465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D41FB3-33D4-47A0-0265-F5A5B573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1" t="34278" r="57262" b="11092"/>
          <a:stretch>
            <a:fillRect/>
          </a:stretch>
        </p:blipFill>
        <p:spPr>
          <a:xfrm>
            <a:off x="6633804" y="959015"/>
            <a:ext cx="4048710" cy="318465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D79E9F-3448-4C37-E7DF-78D5E76A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38" t="40842" r="57738" b="11093"/>
          <a:stretch>
            <a:fillRect/>
          </a:stretch>
        </p:blipFill>
        <p:spPr>
          <a:xfrm>
            <a:off x="4216473" y="4333135"/>
            <a:ext cx="3548670" cy="242635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C6A06D-2CCF-1A96-33BC-79EC8E22C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5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FAC2-C019-0A12-0FAA-CF5F5B9F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727" y="769256"/>
            <a:ext cx="5066540" cy="744095"/>
          </a:xfrm>
        </p:spPr>
        <p:txBody>
          <a:bodyPr>
            <a:noAutofit/>
          </a:bodyPr>
          <a:lstStyle/>
          <a:p>
            <a:r>
              <a:rPr lang="hr-HR" sz="5400" b="1" cap="none" dirty="0">
                <a:ln w="12700">
                  <a:solidFill>
                    <a:schemeClr val="bg1"/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Hvala na pažnji!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D7133C-F0C7-02E6-C1FA-9CBE8856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4F401-BE64-13C6-9D84-F639EE0D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12" y="1654368"/>
            <a:ext cx="7387771" cy="4713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067DC3-9AE3-B099-1556-49949939005C}"/>
              </a:ext>
            </a:extLst>
          </p:cNvPr>
          <p:cNvSpPr txBox="1"/>
          <p:nvPr/>
        </p:nvSpPr>
        <p:spPr>
          <a:xfrm>
            <a:off x="930464" y="6488668"/>
            <a:ext cx="294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httuh://github.com/gperkovic</a:t>
            </a:r>
          </a:p>
        </p:txBody>
      </p:sp>
    </p:spTree>
    <p:extLst>
      <p:ext uri="{BB962C8B-B14F-4D97-AF65-F5344CB8AC3E}">
        <p14:creationId xmlns:p14="http://schemas.microsoft.com/office/powerpoint/2010/main" val="40302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039A-8155-915A-A932-F1B14B5D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238" y="328481"/>
            <a:ext cx="1507523" cy="604818"/>
          </a:xfrm>
        </p:spPr>
        <p:txBody>
          <a:bodyPr>
            <a:normAutofit fontScale="90000"/>
          </a:bodyPr>
          <a:lstStyle/>
          <a:p>
            <a:r>
              <a:rPr lang="hr-HR" sz="4000" b="1" dirty="0"/>
              <a:t>Uvod</a:t>
            </a:r>
            <a:r>
              <a:rPr lang="hr-HR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13C34-17DA-76FF-104C-2EC8A47DB2FC}"/>
              </a:ext>
            </a:extLst>
          </p:cNvPr>
          <p:cNvSpPr txBox="1"/>
          <p:nvPr/>
        </p:nvSpPr>
        <p:spPr>
          <a:xfrm>
            <a:off x="920180" y="798091"/>
            <a:ext cx="348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/>
              <a:t>Što je optičko vlakno?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63A8305-1159-AE05-F123-9B45BC0DAFB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204295" y="1357341"/>
            <a:ext cx="9153468" cy="1524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Optičko vlakno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je vrlo tanka staklena nit koja prenosi podatke u obliku </a:t>
            </a:r>
            <a:r>
              <a:rPr kumimoji="0" lang="sr-Latn-RS" altLang="sr-Latn-R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svjetlosnih</a:t>
            </a: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impulsa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Podaci se šalju pomoću </a:t>
            </a: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lasera ili LED-a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 svjetlost se odbija unutar vlakna (totalna refleksija).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Omogućuje </a:t>
            </a: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iznimno velike brzine </a:t>
            </a:r>
            <a:r>
              <a:rPr kumimoji="0" lang="sr-Latn-RS" altLang="sr-Latn-R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prijenosa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sr-Latn-R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Gb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/s i </a:t>
            </a:r>
            <a:r>
              <a:rPr kumimoji="0" lang="sr-Latn-R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Tb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 </a:t>
            </a: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vrlo male gubitke signala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 </a:t>
            </a:r>
            <a:r>
              <a:rPr kumimoji="0" lang="sr-Latn-R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usporedbi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 bakrenim kabelima.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C9C30-D68B-ABDE-F888-B3C3644D472C}"/>
              </a:ext>
            </a:extLst>
          </p:cNvPr>
          <p:cNvSpPr txBox="1"/>
          <p:nvPr/>
        </p:nvSpPr>
        <p:spPr>
          <a:xfrm>
            <a:off x="920180" y="3167390"/>
            <a:ext cx="527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/>
              <a:t>Što je FTTH/GPON optička mreža?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E2C38A5-8C23-80EE-7754-D5A8712D2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295" y="3976652"/>
            <a:ext cx="1078614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altLang="sr-Latn-RS" sz="1600" b="1" dirty="0">
                <a:latin typeface="Arial" panose="020B0604020202020204" pitchFamily="34" charset="0"/>
              </a:rPr>
              <a:t> FTTH (Fiber To 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The</a:t>
            </a:r>
            <a:r>
              <a:rPr lang="sr-Latn-RS" altLang="sr-Latn-RS" sz="1600" b="1" dirty="0">
                <a:latin typeface="Arial" panose="020B0604020202020204" pitchFamily="34" charset="0"/>
              </a:rPr>
              <a:t> 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Home</a:t>
            </a:r>
            <a:r>
              <a:rPr lang="sr-Latn-RS" altLang="sr-Latn-RS" sz="1600" b="1" dirty="0">
                <a:latin typeface="Arial" panose="020B0604020202020204" pitchFamily="34" charset="0"/>
              </a:rPr>
              <a:t>)</a:t>
            </a:r>
            <a:r>
              <a:rPr lang="sr-Latn-RS" altLang="sr-Latn-RS" sz="1600" dirty="0">
                <a:latin typeface="Arial" panose="020B0604020202020204" pitchFamily="34" charset="0"/>
              </a:rPr>
              <a:t> je optička pristupna mreža u kojoj optičko vlakno dolazi izravno do krajnjeg korisnika.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altLang="sr-Latn-RS" sz="1600" b="1" dirty="0">
                <a:latin typeface="Arial" panose="020B0604020202020204" pitchFamily="34" charset="0"/>
              </a:rPr>
              <a:t> GPON (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Gigabit</a:t>
            </a:r>
            <a:r>
              <a:rPr lang="sr-Latn-RS" altLang="sr-Latn-RS" sz="1600" b="1" dirty="0">
                <a:latin typeface="Arial" panose="020B0604020202020204" pitchFamily="34" charset="0"/>
              </a:rPr>
              <a:t> 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Passive</a:t>
            </a:r>
            <a:r>
              <a:rPr lang="sr-Latn-RS" altLang="sr-Latn-RS" sz="1600" b="1" dirty="0">
                <a:latin typeface="Arial" panose="020B0604020202020204" pitchFamily="34" charset="0"/>
              </a:rPr>
              <a:t> 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Optical</a:t>
            </a:r>
            <a:r>
              <a:rPr lang="sr-Latn-RS" altLang="sr-Latn-RS" sz="1600" b="1" dirty="0">
                <a:latin typeface="Arial" panose="020B0604020202020204" pitchFamily="34" charset="0"/>
              </a:rPr>
              <a:t> 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Network</a:t>
            </a:r>
            <a:r>
              <a:rPr lang="sr-Latn-RS" altLang="sr-Latn-RS" sz="1600" b="1" dirty="0">
                <a:latin typeface="Arial" panose="020B0604020202020204" pitchFamily="34" charset="0"/>
              </a:rPr>
              <a:t>)</a:t>
            </a:r>
            <a:r>
              <a:rPr lang="sr-Latn-RS" altLang="sr-Latn-RS" sz="1600" dirty="0">
                <a:latin typeface="Arial" panose="020B0604020202020204" pitchFamily="34" charset="0"/>
              </a:rPr>
              <a:t> je najčešće korištena FTTH tehnologija.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altLang="sr-Latn-RS" sz="1600" dirty="0">
                <a:latin typeface="Arial" panose="020B0604020202020204" pitchFamily="34" charset="0"/>
              </a:rPr>
              <a:t> GPON koristi </a:t>
            </a:r>
            <a:r>
              <a:rPr lang="sr-Latn-RS" altLang="sr-Latn-RS" sz="1600" b="1" dirty="0">
                <a:latin typeface="Arial" panose="020B0604020202020204" pitchFamily="34" charset="0"/>
              </a:rPr>
              <a:t>pasivne elemente</a:t>
            </a:r>
            <a:r>
              <a:rPr lang="sr-Latn-RS" altLang="sr-Latn-RS" sz="1600" dirty="0">
                <a:latin typeface="Arial" panose="020B0604020202020204" pitchFamily="34" charset="0"/>
              </a:rPr>
              <a:t> (</a:t>
            </a:r>
            <a:r>
              <a:rPr lang="sr-Latn-RS" altLang="sr-Latn-RS" sz="1600" dirty="0" err="1">
                <a:latin typeface="Arial" panose="020B0604020202020204" pitchFamily="34" charset="0"/>
              </a:rPr>
              <a:t>splittere</a:t>
            </a:r>
            <a:r>
              <a:rPr lang="sr-Latn-RS" altLang="sr-Latn-RS" sz="1600" dirty="0">
                <a:latin typeface="Arial" panose="020B0604020202020204" pitchFamily="34" charset="0"/>
              </a:rPr>
              <a:t>) između centrale i korisnika.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altLang="sr-Latn-RS" sz="1600" dirty="0">
                <a:latin typeface="Arial" panose="020B0604020202020204" pitchFamily="34" charset="0"/>
              </a:rPr>
              <a:t> Mreža ima </a:t>
            </a:r>
            <a:r>
              <a:rPr lang="sr-Latn-RS" altLang="sr-Latn-RS" sz="1600" b="1" dirty="0">
                <a:latin typeface="Arial" panose="020B0604020202020204" pitchFamily="34" charset="0"/>
              </a:rPr>
              <a:t>hijerarhijsku strukturu</a:t>
            </a:r>
            <a:r>
              <a:rPr lang="sr-Latn-RS" altLang="sr-Latn-RS" sz="1600" dirty="0">
                <a:latin typeface="Arial" panose="020B0604020202020204" pitchFamily="34" charset="0"/>
              </a:rPr>
              <a:t>:	</a:t>
            </a:r>
            <a:r>
              <a:rPr lang="sr-Latn-RS" altLang="sr-Latn-RS" sz="1600" b="1" dirty="0">
                <a:latin typeface="Arial" panose="020B0604020202020204" pitchFamily="34" charset="0"/>
              </a:rPr>
              <a:t>OLT → 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Splitter</a:t>
            </a:r>
            <a:r>
              <a:rPr lang="sr-Latn-RS" altLang="sr-Latn-RS" sz="1600" b="1" dirty="0">
                <a:latin typeface="Arial" panose="020B0604020202020204" pitchFamily="34" charset="0"/>
              </a:rPr>
              <a:t> → ONT</a:t>
            </a:r>
            <a:r>
              <a:rPr lang="sr-Latn-RS" altLang="sr-Latn-RS" sz="1600" dirty="0">
                <a:latin typeface="Arial" panose="020B0604020202020204" pitchFamily="34" charset="0"/>
              </a:rPr>
              <a:t>.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altLang="sr-Latn-RS" sz="1600" dirty="0">
                <a:latin typeface="Arial" panose="020B0604020202020204" pitchFamily="34" charset="0"/>
              </a:rPr>
              <a:t> Jedan OLT port može opsluživati </a:t>
            </a:r>
            <a:r>
              <a:rPr lang="sr-Latn-RS" altLang="sr-Latn-RS" sz="1600" b="1" dirty="0">
                <a:latin typeface="Arial" panose="020B0604020202020204" pitchFamily="34" charset="0"/>
              </a:rPr>
              <a:t>više korisnika</a:t>
            </a:r>
            <a:r>
              <a:rPr lang="sr-Latn-RS" altLang="sr-Latn-RS" sz="1600" dirty="0">
                <a:latin typeface="Arial" panose="020B0604020202020204" pitchFamily="34" charset="0"/>
              </a:rPr>
              <a:t> </a:t>
            </a:r>
            <a:r>
              <a:rPr lang="sr-Latn-RS" altLang="sr-Latn-RS" sz="1600" dirty="0" err="1">
                <a:latin typeface="Arial" panose="020B0604020202020204" pitchFamily="34" charset="0"/>
              </a:rPr>
              <a:t>dijeljenjem</a:t>
            </a:r>
            <a:r>
              <a:rPr lang="sr-Latn-RS" altLang="sr-Latn-RS" sz="1600" dirty="0">
                <a:latin typeface="Arial" panose="020B0604020202020204" pitchFamily="34" charset="0"/>
              </a:rPr>
              <a:t> optičkog signala.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altLang="sr-Latn-RS" sz="1600" dirty="0">
                <a:latin typeface="Arial" panose="020B0604020202020204" pitchFamily="34" charset="0"/>
              </a:rPr>
              <a:t> Kvaliteta veze ovisi o </a:t>
            </a:r>
            <a:r>
              <a:rPr lang="sr-Latn-RS" altLang="sr-Latn-RS" sz="1600" b="1" dirty="0">
                <a:latin typeface="Arial" panose="020B0604020202020204" pitchFamily="34" charset="0"/>
              </a:rPr>
              <a:t>optičkim gubicima, udaljenosti i 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omjeru</a:t>
            </a:r>
            <a:r>
              <a:rPr lang="sr-Latn-RS" altLang="sr-Latn-RS" sz="1600" b="1" dirty="0">
                <a:latin typeface="Arial" panose="020B0604020202020204" pitchFamily="34" charset="0"/>
              </a:rPr>
              <a:t> 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dijeljenja</a:t>
            </a:r>
            <a:r>
              <a:rPr lang="sr-Latn-RS" altLang="sr-Latn-RS" sz="1600" b="1" dirty="0">
                <a:latin typeface="Arial" panose="020B0604020202020204" pitchFamily="34" charset="0"/>
              </a:rPr>
              <a:t> (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split</a:t>
            </a:r>
            <a:r>
              <a:rPr lang="sr-Latn-RS" altLang="sr-Latn-RS" sz="1600" b="1" dirty="0">
                <a:latin typeface="Arial" panose="020B0604020202020204" pitchFamily="34" charset="0"/>
              </a:rPr>
              <a:t> </a:t>
            </a:r>
            <a:r>
              <a:rPr lang="sr-Latn-RS" altLang="sr-Latn-RS" sz="1600" b="1" dirty="0" err="1">
                <a:latin typeface="Arial" panose="020B0604020202020204" pitchFamily="34" charset="0"/>
              </a:rPr>
              <a:t>ratio</a:t>
            </a:r>
            <a:r>
              <a:rPr lang="sr-Latn-RS" altLang="sr-Latn-RS" sz="1600" b="1" dirty="0">
                <a:latin typeface="Arial" panose="020B0604020202020204" pitchFamily="34" charset="0"/>
              </a:rPr>
              <a:t>)</a:t>
            </a:r>
            <a:r>
              <a:rPr lang="sr-Latn-RS" altLang="sr-Latn-RS" sz="16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r-Latn-RS" altLang="sr-Latn-R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3EB836D-DD19-D30C-AA5A-CD10DD8A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9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2F85-8C3A-140B-379C-557AF8D1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95" y="381207"/>
            <a:ext cx="3585808" cy="649063"/>
          </a:xfrm>
        </p:spPr>
        <p:txBody>
          <a:bodyPr>
            <a:normAutofit/>
          </a:bodyPr>
          <a:lstStyle/>
          <a:p>
            <a:r>
              <a:rPr lang="hr-HR" b="1" dirty="0"/>
              <a:t>Ideja Projekta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46606-3CB0-CC99-FC76-2724F127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746" y="2020529"/>
            <a:ext cx="9904505" cy="28169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dirty="0"/>
              <a:t>Ideja </a:t>
            </a:r>
            <a:r>
              <a:rPr lang="hr-HR" dirty="0"/>
              <a:t>ovog projekta bila je razvit i implementirat FTTH/GPON simulator koji računa optičke gubitke, RX snagu i marginu za svakog korisnika.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dirty="0"/>
              <a:t>Fokus</a:t>
            </a:r>
            <a:r>
              <a:rPr lang="hr-HR" dirty="0"/>
              <a:t> je stavljen na korištenje apstraktnih tipova podataka, konkretno n-</a:t>
            </a:r>
            <a:r>
              <a:rPr lang="hr-HR" dirty="0" err="1"/>
              <a:t>arno</a:t>
            </a:r>
            <a:r>
              <a:rPr lang="hr-HR" dirty="0"/>
              <a:t> stablo po kojem se modelira hijerarhijska mreža.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dirty="0"/>
              <a:t>Glavni izazov projekta</a:t>
            </a:r>
            <a:r>
              <a:rPr lang="hr-HR" dirty="0"/>
              <a:t> bilo je ispravno modelirati hijerarhijsku FTTH/GPON mrežu pomoću stabla i rekurzije, uz točno </a:t>
            </a:r>
            <a:r>
              <a:rPr lang="hr-HR" dirty="0" err="1"/>
              <a:t>parsiranje</a:t>
            </a:r>
            <a:r>
              <a:rPr lang="hr-HR" dirty="0"/>
              <a:t> topologije, računanje optičkih gubitaka i </a:t>
            </a:r>
            <a:r>
              <a:rPr lang="hr-HR" dirty="0" err="1"/>
              <a:t>agregaciju</a:t>
            </a:r>
            <a:r>
              <a:rPr lang="hr-HR" dirty="0"/>
              <a:t> statistike bez gubitka informacija.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A1830-4D87-C41C-28F5-C1393D85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68295">
            <a:off x="8620484" y="4720852"/>
            <a:ext cx="2571910" cy="2571910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672B23-E2CF-9CBB-11CC-C869794DE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6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D55-EF75-5FB1-C0FC-44329AEF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57" y="720354"/>
            <a:ext cx="7338913" cy="590070"/>
          </a:xfrm>
        </p:spPr>
        <p:txBody>
          <a:bodyPr/>
          <a:lstStyle/>
          <a:p>
            <a:r>
              <a:rPr lang="hr-HR" b="1" dirty="0"/>
              <a:t>Korištenje strukture podataka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AA045-79D8-D066-B4A6-CD5D0ED3D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2" y="2003961"/>
            <a:ext cx="9904505" cy="285007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b="1" dirty="0" err="1"/>
              <a:t>Node</a:t>
            </a:r>
            <a:r>
              <a:rPr lang="hr-HR" dirty="0"/>
              <a:t> – Implementiran kao čvor n-</a:t>
            </a:r>
            <a:r>
              <a:rPr lang="hr-HR" dirty="0" err="1"/>
              <a:t>arnog</a:t>
            </a:r>
            <a:r>
              <a:rPr lang="hr-HR" dirty="0"/>
              <a:t> stabla (</a:t>
            </a:r>
            <a:r>
              <a:rPr lang="hr-HR" dirty="0" err="1"/>
              <a:t>parent</a:t>
            </a:r>
            <a:r>
              <a:rPr lang="hr-HR" dirty="0"/>
              <a:t>, </a:t>
            </a:r>
            <a:r>
              <a:rPr lang="hr-HR" dirty="0" err="1"/>
              <a:t>child</a:t>
            </a:r>
            <a:r>
              <a:rPr lang="hr-HR" dirty="0"/>
              <a:t>, </a:t>
            </a:r>
            <a:r>
              <a:rPr lang="hr-HR" dirty="0" err="1"/>
              <a:t>sibling</a:t>
            </a:r>
            <a:r>
              <a:rPr lang="hr-HR" dirty="0"/>
              <a:t>) koji predstavlja mrežni element (OLT, </a:t>
            </a:r>
            <a:r>
              <a:rPr lang="hr-HR" dirty="0" err="1"/>
              <a:t>Splitter</a:t>
            </a:r>
            <a:r>
              <a:rPr lang="hr-HR" dirty="0"/>
              <a:t>, ONT). Omogućuje hijerarhijsko modeliranje mreže i rekurzivni obilazak topologije.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b="1" dirty="0" err="1"/>
              <a:t>SubtreeStats</a:t>
            </a:r>
            <a:r>
              <a:rPr lang="hr-HR" b="1" dirty="0"/>
              <a:t> </a:t>
            </a:r>
            <a:r>
              <a:rPr lang="hr-HR" dirty="0"/>
              <a:t>– Struktura koja služi za </a:t>
            </a:r>
            <a:r>
              <a:rPr lang="hr-HR" dirty="0" err="1"/>
              <a:t>agregaciju</a:t>
            </a:r>
            <a:r>
              <a:rPr lang="hr-HR" dirty="0"/>
              <a:t> statistike </a:t>
            </a:r>
            <a:r>
              <a:rPr lang="hr-HR" dirty="0" err="1"/>
              <a:t>podstabla</a:t>
            </a:r>
            <a:r>
              <a:rPr lang="hr-HR" dirty="0"/>
              <a:t>. Omogućuje analizu stanja mreže i </a:t>
            </a:r>
            <a:r>
              <a:rPr lang="hr-HR" dirty="0" err="1"/>
              <a:t>splittera</a:t>
            </a:r>
            <a:r>
              <a:rPr lang="hr-HR" dirty="0"/>
              <a:t> tijekom rekurzije.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r-HR" b="1" dirty="0" err="1"/>
              <a:t>SplitterList</a:t>
            </a:r>
            <a:r>
              <a:rPr lang="hr-HR" dirty="0"/>
              <a:t> – Dinamički niz koji služi za pohranu agregiranih rezultata po </a:t>
            </a:r>
            <a:r>
              <a:rPr lang="hr-HR" dirty="0" err="1"/>
              <a:t>splitterima</a:t>
            </a:r>
            <a:r>
              <a:rPr lang="hr-HR" dirty="0"/>
              <a:t>. Omogućuje daljnju analizu i izvoz podataka u CSV datoteke koje služe za vizualizaciju.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C97E50-D547-EAF7-B84A-4DE947B8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  <p:pic>
        <p:nvPicPr>
          <p:cNvPr id="6" name="Picture 5" descr="A blue logo with circles and lines&#10;&#10;AI-generated content may be incorrect.">
            <a:extLst>
              <a:ext uri="{FF2B5EF4-FFF2-40B4-BE49-F238E27FC236}">
                <a16:creationId xmlns:a16="http://schemas.microsoft.com/office/drawing/2014/main" id="{2D420C09-2E25-A03E-9300-427255E43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17" y="4782116"/>
            <a:ext cx="2032366" cy="20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9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FF4F-26E7-9F1F-BC92-52E88A0F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61" y="2864431"/>
            <a:ext cx="8608277" cy="1129138"/>
          </a:xfrm>
        </p:spPr>
        <p:txBody>
          <a:bodyPr>
            <a:noAutofit/>
          </a:bodyPr>
          <a:lstStyle/>
          <a:p>
            <a:pPr algn="ctr"/>
            <a:r>
              <a:rPr lang="hr-HR" sz="6000" b="1" dirty="0"/>
              <a:t>Ključni dijelovi koda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A085BB-159C-7694-6AF5-1948C7D0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4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7E41A-2AE8-A1AC-9921-0F4E5CB0D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2967" y="776959"/>
            <a:ext cx="8941298" cy="11406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Ovim strukturama modeliramo FTTH/GPON mrežu kao </a:t>
            </a:r>
            <a:r>
              <a:rPr lang="hr-HR" b="1" dirty="0"/>
              <a:t>n-</a:t>
            </a:r>
            <a:r>
              <a:rPr lang="hr-HR" b="1" dirty="0" err="1"/>
              <a:t>arno</a:t>
            </a:r>
            <a:r>
              <a:rPr lang="hr-HR" b="1" dirty="0"/>
              <a:t> stablo</a:t>
            </a:r>
            <a:r>
              <a:rPr lang="hr-HR" dirty="0"/>
              <a:t> (OLT–</a:t>
            </a:r>
            <a:r>
              <a:rPr lang="hr-HR" dirty="0" err="1"/>
              <a:t>Splitter</a:t>
            </a:r>
            <a:r>
              <a:rPr lang="hr-HR" dirty="0"/>
              <a:t>–ONT), te spremamo rezultate i statistiku za analizu i izvoz.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39AB9-0FB9-693D-F56A-AD2ACA58751E}"/>
              </a:ext>
            </a:extLst>
          </p:cNvPr>
          <p:cNvSpPr txBox="1"/>
          <p:nvPr/>
        </p:nvSpPr>
        <p:spPr>
          <a:xfrm>
            <a:off x="3176245" y="130628"/>
            <a:ext cx="5834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b="1" dirty="0">
                <a:latin typeface="+mj-lt"/>
              </a:rPr>
              <a:t>STRUKTURE</a:t>
            </a:r>
            <a:r>
              <a:rPr lang="hr-HR" sz="3600" dirty="0">
                <a:latin typeface="+mj-lt"/>
              </a:rPr>
              <a:t> – model mreže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4EC373-B53A-1281-217F-2727D559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5" t="10466" r="48132" b="7589"/>
          <a:stretch>
            <a:fillRect/>
          </a:stretch>
        </p:blipFill>
        <p:spPr>
          <a:xfrm>
            <a:off x="1141364" y="1706032"/>
            <a:ext cx="5264504" cy="50213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543D3E-E2E4-1BAB-CDE3-EB6B16AE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09" t="15652" r="64762" b="11093"/>
          <a:stretch>
            <a:fillRect/>
          </a:stretch>
        </p:blipFill>
        <p:spPr>
          <a:xfrm>
            <a:off x="7095101" y="1706032"/>
            <a:ext cx="3831772" cy="5021341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D33223-3145-A2D4-1FFD-0061930A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7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D69DB-3499-9B5C-52A3-C1C1A6FE4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47529" y="1294079"/>
            <a:ext cx="8862414" cy="6463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Dinamički alocira i inicijalizira novi čvor stabla koji može predstavljati OLT, </a:t>
            </a:r>
            <a:r>
              <a:rPr lang="hr-HR" dirty="0" err="1"/>
              <a:t>Splitter</a:t>
            </a:r>
            <a:r>
              <a:rPr lang="hr-HR" dirty="0"/>
              <a:t> ili ONT.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19CBD-D4CC-5B8D-5340-F8E3F50A294C}"/>
              </a:ext>
            </a:extLst>
          </p:cNvPr>
          <p:cNvSpPr txBox="1"/>
          <p:nvPr/>
        </p:nvSpPr>
        <p:spPr>
          <a:xfrm>
            <a:off x="2547257" y="289458"/>
            <a:ext cx="709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b="1" dirty="0"/>
              <a:t>STVARANJE ČVORA – </a:t>
            </a:r>
            <a:r>
              <a:rPr lang="hr-HR" sz="3600" b="1" dirty="0" err="1"/>
              <a:t>node_new</a:t>
            </a:r>
            <a:endParaRPr lang="hr-HR" sz="3600" b="1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F8E915-3BB4-0DC7-F715-7960DD81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644A95-CD44-B37E-C1D8-411CABC1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6" t="37413" r="59597" b="28284"/>
          <a:stretch>
            <a:fillRect/>
          </a:stretch>
        </p:blipFill>
        <p:spPr>
          <a:xfrm>
            <a:off x="2616125" y="2298700"/>
            <a:ext cx="7125222" cy="37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1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DA87A-B7BF-EC76-C840-494A282DF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0193" y="1256079"/>
            <a:ext cx="9366935" cy="11406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Implementira n-</a:t>
            </a:r>
            <a:r>
              <a:rPr lang="hr-HR" dirty="0" err="1"/>
              <a:t>arno</a:t>
            </a:r>
            <a:r>
              <a:rPr lang="hr-HR" dirty="0"/>
              <a:t> stablo pomoću </a:t>
            </a:r>
            <a:r>
              <a:rPr lang="hr-HR" dirty="0" err="1"/>
              <a:t>child</a:t>
            </a:r>
            <a:r>
              <a:rPr lang="hr-HR" dirty="0"/>
              <a:t>/</a:t>
            </a:r>
            <a:r>
              <a:rPr lang="hr-HR" dirty="0" err="1"/>
              <a:t>sibling</a:t>
            </a:r>
            <a:r>
              <a:rPr lang="hr-HR" dirty="0"/>
              <a:t> metode, čime se omogućuje fleksibilna hijerarhija mreže.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4EE358-18D5-4220-84ED-7FA1740F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4" t="31206" r="63810" b="43912"/>
          <a:stretch>
            <a:fillRect/>
          </a:stretch>
        </p:blipFill>
        <p:spPr>
          <a:xfrm>
            <a:off x="2524097" y="2573309"/>
            <a:ext cx="7139128" cy="3028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0AF0D-6EE1-ECF9-3F56-69EC29FAE76A}"/>
              </a:ext>
            </a:extLst>
          </p:cNvPr>
          <p:cNvSpPr txBox="1"/>
          <p:nvPr/>
        </p:nvSpPr>
        <p:spPr>
          <a:xfrm>
            <a:off x="1782918" y="321244"/>
            <a:ext cx="862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b="1" dirty="0">
                <a:latin typeface="+mj-lt"/>
              </a:rPr>
              <a:t>POVEZIVANJE ČVOROVA </a:t>
            </a:r>
            <a:r>
              <a:rPr lang="hr-HR" sz="3600" dirty="0">
                <a:latin typeface="+mj-lt"/>
              </a:rPr>
              <a:t>– </a:t>
            </a:r>
            <a:r>
              <a:rPr lang="hr-HR" sz="3600" dirty="0" err="1">
                <a:latin typeface="+mj-lt"/>
              </a:rPr>
              <a:t>node_add_child</a:t>
            </a:r>
            <a:endParaRPr lang="hr-HR" sz="3600" dirty="0">
              <a:latin typeface="+mj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477224D-1EA0-B7C0-A731-93C551D9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3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EAA01-F0A9-0082-1A37-2A0F3B01B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11580" y="1632856"/>
            <a:ext cx="8567153" cy="11406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Omogućuje dinamičko spremanje i proširivanje rezultata po </a:t>
            </a:r>
            <a:r>
              <a:rPr lang="hr-HR" dirty="0" err="1"/>
              <a:t>splitterima</a:t>
            </a:r>
            <a:r>
              <a:rPr lang="hr-HR" dirty="0"/>
              <a:t> tijekom simulacije.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817F18-9BD6-4599-9EAB-D3B24696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5" t="36184" r="45834" b="22526"/>
          <a:stretch>
            <a:fillRect/>
          </a:stretch>
        </p:blipFill>
        <p:spPr>
          <a:xfrm>
            <a:off x="2622058" y="2633073"/>
            <a:ext cx="6947883" cy="3158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54FAE-7425-6901-26C7-0D791AD3ED27}"/>
              </a:ext>
            </a:extLst>
          </p:cNvPr>
          <p:cNvSpPr txBox="1"/>
          <p:nvPr/>
        </p:nvSpPr>
        <p:spPr>
          <a:xfrm>
            <a:off x="1243336" y="271421"/>
            <a:ext cx="9703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600" b="1" dirty="0">
                <a:latin typeface="+mj-lt"/>
              </a:rPr>
              <a:t>UPRAVLJANJE LISTOM SPLITTERA </a:t>
            </a:r>
            <a:r>
              <a:rPr lang="hr-HR" sz="3600" dirty="0">
                <a:latin typeface="+mj-lt"/>
              </a:rPr>
              <a:t>– </a:t>
            </a:r>
            <a:r>
              <a:rPr lang="hr-HR" sz="3600" dirty="0" err="1">
                <a:latin typeface="+mj-lt"/>
              </a:rPr>
              <a:t>splitter_list_init</a:t>
            </a:r>
            <a:r>
              <a:rPr lang="hr-HR" sz="3600" dirty="0">
                <a:latin typeface="+mj-lt"/>
              </a:rPr>
              <a:t> i </a:t>
            </a:r>
            <a:r>
              <a:rPr lang="hr-HR" sz="3600" dirty="0" err="1">
                <a:latin typeface="+mj-lt"/>
              </a:rPr>
              <a:t>splitter_list_push</a:t>
            </a:r>
            <a:endParaRPr lang="hr-HR" sz="3600" dirty="0">
              <a:latin typeface="+mj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A2E532-F989-3739-6437-46D75B80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65" y="6367565"/>
            <a:ext cx="1199535" cy="4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0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694</TotalTime>
  <Words>604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Times New Roman</vt:lpstr>
      <vt:lpstr>Tw Cen MT</vt:lpstr>
      <vt:lpstr>Circuit</vt:lpstr>
      <vt:lpstr>FTTH/GPON  Simulator  Strukture Podataka Projekt</vt:lpstr>
      <vt:lpstr>Uvod </vt:lpstr>
      <vt:lpstr>Ideja Projekta</vt:lpstr>
      <vt:lpstr>Korištenje strukture podataka</vt:lpstr>
      <vt:lpstr>Ključni dijelovi koda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Izvršavanje programa - MAIN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Perković</dc:creator>
  <cp:lastModifiedBy>Gabriel Perković</cp:lastModifiedBy>
  <cp:revision>21</cp:revision>
  <dcterms:created xsi:type="dcterms:W3CDTF">2026-01-08T18:18:21Z</dcterms:created>
  <dcterms:modified xsi:type="dcterms:W3CDTF">2026-01-22T14:38:40Z</dcterms:modified>
</cp:coreProperties>
</file>